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9" autoAdjust="0"/>
    <p:restoredTop sz="94660"/>
  </p:normalViewPr>
  <p:slideViewPr>
    <p:cSldViewPr snapToGrid="0">
      <p:cViewPr varScale="1">
        <p:scale>
          <a:sx n="69" d="100"/>
          <a:sy n="69"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B7A1-F308-4049-8837-5403445873F2}"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8D476-2E2A-47D0-93E2-F24AF0C0BCDD}" type="slidenum">
              <a:rPr lang="en-US" smtClean="0"/>
              <a:t>‹#›</a:t>
            </a:fld>
            <a:endParaRPr lang="en-US"/>
          </a:p>
        </p:txBody>
      </p:sp>
    </p:spTree>
    <p:extLst>
      <p:ext uri="{BB962C8B-B14F-4D97-AF65-F5344CB8AC3E}">
        <p14:creationId xmlns:p14="http://schemas.microsoft.com/office/powerpoint/2010/main" val="267447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58D476-2E2A-47D0-93E2-F24AF0C0BCDD}" type="slidenum">
              <a:rPr lang="en-US" smtClean="0"/>
              <a:t>1</a:t>
            </a:fld>
            <a:endParaRPr lang="en-US"/>
          </a:p>
        </p:txBody>
      </p:sp>
    </p:spTree>
    <p:extLst>
      <p:ext uri="{BB962C8B-B14F-4D97-AF65-F5344CB8AC3E}">
        <p14:creationId xmlns:p14="http://schemas.microsoft.com/office/powerpoint/2010/main" val="169027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4B619E-7864-4739-AA41-72330C3D6F15}" type="datetime1">
              <a:rPr lang="en-US" smtClean="0"/>
              <a:t>8/24/2020</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400868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FEB7-BF38-41D9-8A87-A0052B1698FE}"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58697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E854A-ABEC-4C87-958C-54D60D8385F6}"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29421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36E87-C55F-4DF5-B201-25C440635D5B}"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48107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6F78D-016E-4F22-9503-07FE66F36BC3}"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04289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5AE99-F066-4AAD-9FBB-B8E1CCA19379}"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8204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5FB42-4182-4E2F-B3B6-65B1C688D9DA}"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323951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0F72F-3FFD-43ED-ADC7-8D603AA02BCE}"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19210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94937-BE45-4AA5-AE56-0279EBAF829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19072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FA0C8C-538B-43CE-B0A2-20A635D393FB}"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20193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BA615-C773-4A52-A83A-44C7F6370D8E}"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321593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72A966-30A6-48B6-B2E7-28DA8B336D82}"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62046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C5051-6A20-4EE4-ACE9-83510DDF774F}"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94853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2BB8C4-AA40-4BD8-916E-09D783B25B7C}"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Slide Number Placeholder 4"/>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30189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58600-5B4B-486F-8852-BF5E36F09BC9}" type="datetime1">
              <a:rPr lang="en-US" smtClean="0"/>
              <a:t>8/24/2020</a:t>
            </a:fld>
            <a:endParaRPr lang="en-US"/>
          </a:p>
        </p:txBody>
      </p:sp>
      <p:sp>
        <p:nvSpPr>
          <p:cNvPr id="3" name="Footer Placeholder 2"/>
          <p:cNvSpPr>
            <a:spLocks noGrp="1"/>
          </p:cNvSpPr>
          <p:nvPr>
            <p:ph type="ftr" sz="quarter" idx="11"/>
          </p:nvPr>
        </p:nvSpPr>
        <p:spPr/>
        <p:txBody>
          <a:bodyPr/>
          <a:lstStyle/>
          <a:p>
            <a:r>
              <a:rPr lang="en-US" smtClean="0"/>
              <a:t>Instructor: Engr. Hira Akash</a:t>
            </a:r>
            <a:endParaRPr lang="en-US"/>
          </a:p>
        </p:txBody>
      </p:sp>
      <p:sp>
        <p:nvSpPr>
          <p:cNvPr id="4" name="Slide Number Placeholder 3"/>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64831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708C4-D6A7-4696-9554-415D1A9150B1}"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14264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60AC8-93AC-44FE-9A36-B055DA345BB9}"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F3CB9D4C-9A46-4329-89D7-76A379FABB8A}" type="slidenum">
              <a:rPr lang="en-US" smtClean="0"/>
              <a:t>‹#›</a:t>
            </a:fld>
            <a:endParaRPr lang="en-US"/>
          </a:p>
        </p:txBody>
      </p:sp>
    </p:spTree>
    <p:extLst>
      <p:ext uri="{BB962C8B-B14F-4D97-AF65-F5344CB8AC3E}">
        <p14:creationId xmlns:p14="http://schemas.microsoft.com/office/powerpoint/2010/main" val="282115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80F21F-C2B4-445D-85B3-F6F3711B60ED}" type="datetime1">
              <a:rPr lang="en-US" smtClean="0"/>
              <a:t>8/24/2020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Instructor: Engr. Hira Akash</a:t>
            </a: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CB9D4C-9A46-4329-89D7-76A379FABB8A}" type="slidenum">
              <a:rPr lang="en-US" smtClean="0"/>
              <a:t>‹#›</a:t>
            </a:fld>
            <a:endParaRPr lang="en-US"/>
          </a:p>
        </p:txBody>
      </p:sp>
    </p:spTree>
    <p:extLst>
      <p:ext uri="{BB962C8B-B14F-4D97-AF65-F5344CB8AC3E}">
        <p14:creationId xmlns:p14="http://schemas.microsoft.com/office/powerpoint/2010/main" val="34835694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Amplifiers and their Frequency Response</a:t>
            </a:r>
            <a:endParaRPr lang="en-US" dirty="0"/>
          </a:p>
        </p:txBody>
      </p:sp>
      <p:sp>
        <p:nvSpPr>
          <p:cNvPr id="3" name="Subtitle 2"/>
          <p:cNvSpPr>
            <a:spLocks noGrp="1"/>
          </p:cNvSpPr>
          <p:nvPr>
            <p:ph type="subTitle" idx="1"/>
          </p:nvPr>
        </p:nvSpPr>
        <p:spPr>
          <a:xfrm>
            <a:off x="8409709" y="5680364"/>
            <a:ext cx="3633640" cy="1183794"/>
          </a:xfrm>
        </p:spPr>
        <p:txBody>
          <a:bodyPr/>
          <a:lstStyle/>
          <a:p>
            <a:r>
              <a:rPr lang="en-US" b="1" dirty="0" smtClean="0"/>
              <a:t>Instructor: Engr. Hira Akash</a:t>
            </a:r>
            <a:endParaRPr lang="en-US" b="1" dirty="0"/>
          </a:p>
        </p:txBody>
      </p:sp>
    </p:spTree>
    <p:extLst>
      <p:ext uri="{BB962C8B-B14F-4D97-AF65-F5344CB8AC3E}">
        <p14:creationId xmlns:p14="http://schemas.microsoft.com/office/powerpoint/2010/main" val="162783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plot </a:t>
            </a:r>
            <a:endParaRPr lang="en-US" dirty="0"/>
          </a:p>
        </p:txBody>
      </p:sp>
      <p:sp>
        <p:nvSpPr>
          <p:cNvPr id="3" name="Content Placeholder 2"/>
          <p:cNvSpPr>
            <a:spLocks noGrp="1"/>
          </p:cNvSpPr>
          <p:nvPr>
            <p:ph idx="1"/>
          </p:nvPr>
        </p:nvSpPr>
        <p:spPr>
          <a:xfrm>
            <a:off x="1484311" y="2062089"/>
            <a:ext cx="10515432" cy="4795911"/>
          </a:xfrm>
        </p:spPr>
        <p:txBody>
          <a:bodyPr>
            <a:normAutofit fontScale="92500" lnSpcReduction="20000"/>
          </a:bodyPr>
          <a:lstStyle/>
          <a:p>
            <a:r>
              <a:rPr lang="en-US" dirty="0"/>
              <a:t>A frequency plot is a graphical data analysis technique for summarizing the distributional information of a variable. </a:t>
            </a:r>
            <a:endParaRPr lang="en-US" dirty="0" smtClean="0"/>
          </a:p>
          <a:p>
            <a:r>
              <a:rPr lang="en-US" dirty="0" smtClean="0"/>
              <a:t>The </a:t>
            </a:r>
            <a:r>
              <a:rPr lang="en-US" dirty="0"/>
              <a:t>response variable is divided into equal sized intervals (or bins). </a:t>
            </a:r>
            <a:endParaRPr lang="en-US" dirty="0" smtClean="0"/>
          </a:p>
          <a:p>
            <a:r>
              <a:rPr lang="en-US" dirty="0" smtClean="0"/>
              <a:t>The </a:t>
            </a:r>
            <a:r>
              <a:rPr lang="en-US" dirty="0"/>
              <a:t>number of occurrences of the response variable is calculated for each bin. </a:t>
            </a:r>
            <a:endParaRPr lang="en-US" dirty="0" smtClean="0"/>
          </a:p>
          <a:p>
            <a:r>
              <a:rPr lang="en-US" dirty="0" smtClean="0"/>
              <a:t>The </a:t>
            </a:r>
            <a:r>
              <a:rPr lang="en-US" dirty="0"/>
              <a:t>frequency plot then consists of: </a:t>
            </a:r>
            <a:endParaRPr lang="en-US" dirty="0" smtClean="0"/>
          </a:p>
          <a:p>
            <a:r>
              <a:rPr lang="en-US" dirty="0" smtClean="0"/>
              <a:t>Vertical </a:t>
            </a:r>
            <a:r>
              <a:rPr lang="en-US" dirty="0"/>
              <a:t>axis = frequencies or relative frequencies; </a:t>
            </a:r>
            <a:endParaRPr lang="en-US" dirty="0" smtClean="0"/>
          </a:p>
          <a:p>
            <a:r>
              <a:rPr lang="en-US" dirty="0" smtClean="0"/>
              <a:t>Horizontal </a:t>
            </a:r>
            <a:r>
              <a:rPr lang="en-US" dirty="0"/>
              <a:t>axis = response variable (i.e., the mid-point of each interval). </a:t>
            </a:r>
            <a:endParaRPr lang="en-US" dirty="0" smtClean="0"/>
          </a:p>
          <a:p>
            <a:r>
              <a:rPr lang="en-US" dirty="0" smtClean="0"/>
              <a:t>There </a:t>
            </a:r>
            <a:r>
              <a:rPr lang="en-US" dirty="0"/>
              <a:t>are 4 types of frequency plots: </a:t>
            </a:r>
            <a:endParaRPr lang="en-US" dirty="0" smtClean="0"/>
          </a:p>
          <a:p>
            <a:r>
              <a:rPr lang="en-US" dirty="0" smtClean="0"/>
              <a:t>1</a:t>
            </a:r>
            <a:r>
              <a:rPr lang="en-US" dirty="0"/>
              <a:t>. frequency plot (absolute counts</a:t>
            </a:r>
            <a:r>
              <a:rPr lang="en-US" dirty="0" smtClean="0"/>
              <a:t>);</a:t>
            </a:r>
          </a:p>
          <a:p>
            <a:r>
              <a:rPr lang="en-US" dirty="0" smtClean="0"/>
              <a:t> </a:t>
            </a:r>
            <a:r>
              <a:rPr lang="en-US" dirty="0"/>
              <a:t>2. relative frequency plot (convert counts to proportions); </a:t>
            </a:r>
            <a:endParaRPr lang="en-US" dirty="0" smtClean="0"/>
          </a:p>
          <a:p>
            <a:r>
              <a:rPr lang="en-US" dirty="0" smtClean="0"/>
              <a:t>3</a:t>
            </a:r>
            <a:r>
              <a:rPr lang="en-US" dirty="0"/>
              <a:t>. cumulative frequency plot; </a:t>
            </a:r>
            <a:endParaRPr lang="en-US" dirty="0" smtClean="0"/>
          </a:p>
          <a:p>
            <a:r>
              <a:rPr lang="en-US" dirty="0" smtClean="0"/>
              <a:t>4</a:t>
            </a:r>
            <a:r>
              <a:rPr lang="en-US" dirty="0"/>
              <a:t>. cumulative relative frequency plot.</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86698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 resistor</a:t>
            </a:r>
            <a:endParaRPr lang="en-US" dirty="0"/>
          </a:p>
        </p:txBody>
      </p:sp>
      <p:sp>
        <p:nvSpPr>
          <p:cNvPr id="3" name="Content Placeholder 2"/>
          <p:cNvSpPr>
            <a:spLocks noGrp="1"/>
          </p:cNvSpPr>
          <p:nvPr>
            <p:ph idx="1"/>
          </p:nvPr>
        </p:nvSpPr>
        <p:spPr/>
        <p:txBody>
          <a:bodyPr/>
          <a:lstStyle/>
          <a:p>
            <a:r>
              <a:rPr lang="en-US" dirty="0" smtClean="0"/>
              <a:t>A</a:t>
            </a:r>
            <a:r>
              <a:rPr lang="en-US" dirty="0"/>
              <a:t> </a:t>
            </a:r>
            <a:r>
              <a:rPr lang="en-US" b="1" dirty="0"/>
              <a:t>bypass</a:t>
            </a:r>
            <a:r>
              <a:rPr lang="en-US" dirty="0"/>
              <a:t> capacitor is a capacitor that shorts AC signals to ground, so that any AC noise that may be present on a DC signal is removed, producing a much cleaner and pure DC signal.</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61778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Unbypassed emitter </a:t>
            </a:r>
            <a:r>
              <a:rPr lang="en-US" dirty="0" smtClean="0"/>
              <a:t>resistor</a:t>
            </a:r>
            <a:endParaRPr lang="en-US" dirty="0"/>
          </a:p>
        </p:txBody>
      </p:sp>
      <p:sp>
        <p:nvSpPr>
          <p:cNvPr id="3" name="Content Placeholder 2"/>
          <p:cNvSpPr>
            <a:spLocks noGrp="1"/>
          </p:cNvSpPr>
          <p:nvPr>
            <p:ph idx="1"/>
          </p:nvPr>
        </p:nvSpPr>
        <p:spPr/>
        <p:txBody>
          <a:bodyPr/>
          <a:lstStyle/>
          <a:p>
            <a:r>
              <a:rPr lang="en-US" dirty="0" smtClean="0"/>
              <a:t>The</a:t>
            </a:r>
            <a:r>
              <a:rPr lang="en-US" dirty="0"/>
              <a:t> </a:t>
            </a:r>
            <a:r>
              <a:rPr lang="en-US" b="1" dirty="0"/>
              <a:t>unbypassed emitter resistor</a:t>
            </a:r>
            <a:r>
              <a:rPr lang="en-US" dirty="0"/>
              <a:t> RE1 serves three functions: 1. Adjust the voltage gain to a desired value: </a:t>
            </a:r>
            <a:endParaRPr lang="en-US" dirty="0" smtClean="0"/>
          </a:p>
          <a:p>
            <a:r>
              <a:rPr lang="en-US" dirty="0" smtClean="0"/>
              <a:t>When </a:t>
            </a:r>
            <a:r>
              <a:rPr lang="en-US" dirty="0"/>
              <a:t>RE1 = 0, the voltage gain of the amplifier is as high as it can be for the circuit at hand. </a:t>
            </a:r>
            <a:endParaRPr lang="en-US" dirty="0" smtClean="0"/>
          </a:p>
          <a:p>
            <a:r>
              <a:rPr lang="en-US" dirty="0" smtClean="0"/>
              <a:t>Setting </a:t>
            </a:r>
            <a:r>
              <a:rPr lang="en-US" dirty="0"/>
              <a:t>RE1 to a nonzero value provides a mechanism to decrease the gain to a desired value.</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24546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effects of an unbypassed emitter resistor?</a:t>
            </a:r>
          </a:p>
        </p:txBody>
      </p:sp>
      <p:sp>
        <p:nvSpPr>
          <p:cNvPr id="3" name="Content Placeholder 2"/>
          <p:cNvSpPr>
            <a:spLocks noGrp="1"/>
          </p:cNvSpPr>
          <p:nvPr>
            <p:ph idx="1"/>
          </p:nvPr>
        </p:nvSpPr>
        <p:spPr/>
        <p:txBody>
          <a:bodyPr>
            <a:normAutofit fontScale="85000" lnSpcReduction="20000"/>
          </a:bodyPr>
          <a:lstStyle/>
          <a:p>
            <a:r>
              <a:rPr lang="en-US" dirty="0"/>
              <a:t>In the emitter follower configuration, the emitter resistor is not bypassed and the output is taken off the emitter with unity gain and higher input impedance.</a:t>
            </a:r>
          </a:p>
          <a:p>
            <a:r>
              <a:rPr lang="en-US" dirty="0"/>
              <a:t>In a common-emitter configuration, the output signal is taken off the collector that has a resistor to </a:t>
            </a:r>
            <a:r>
              <a:rPr lang="en-US" dirty="0" err="1"/>
              <a:t>Vcc</a:t>
            </a:r>
            <a:r>
              <a:rPr lang="en-US" dirty="0"/>
              <a:t>; and the emitter resistor is bypassed by a capacitor so that the emitter is at AC ground but has some DC bias. However, if the bypass capacitor is removed, there will be negative feedback to the base-emitter input signal and this should reduce the gain of the amplifier stage.</a:t>
            </a:r>
          </a:p>
          <a:p>
            <a:r>
              <a:rPr lang="en-US" dirty="0"/>
              <a:t>A circuit designer could use resistors on both, the collector and the emitter, and take signals off both emitter and collector to feed the next stage of a tandem pair of PNP and NPN transistors.</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96281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 effect</a:t>
            </a:r>
          </a:p>
        </p:txBody>
      </p:sp>
      <p:sp>
        <p:nvSpPr>
          <p:cNvPr id="3" name="Content Placeholder 2"/>
          <p:cNvSpPr>
            <a:spLocks noGrp="1"/>
          </p:cNvSpPr>
          <p:nvPr>
            <p:ph idx="1"/>
          </p:nvPr>
        </p:nvSpPr>
        <p:spPr/>
        <p:txBody>
          <a:bodyPr/>
          <a:lstStyle/>
          <a:p>
            <a:r>
              <a:rPr lang="en-US" dirty="0"/>
              <a:t>In electronics, the Miller effect accounts for the increase in the equivalent input capacitance of an inverting voltage amplifier due to amplification of the effect of capacitance between the input and output terminals. The virtually increased input capacitance due to the Miller effect is given </a:t>
            </a:r>
            <a:r>
              <a:rPr lang="en-US" dirty="0" smtClean="0"/>
              <a:t>by</a:t>
            </a:r>
            <a:endParaRPr lang="en-US" dirty="0"/>
          </a:p>
        </p:txBody>
      </p:sp>
      <p:pic>
        <p:nvPicPr>
          <p:cNvPr id="16" name="Picture 15"/>
          <p:cNvPicPr>
            <a:picLocks noChangeAspect="1"/>
          </p:cNvPicPr>
          <p:nvPr/>
        </p:nvPicPr>
        <p:blipFill rotWithShape="1">
          <a:blip r:embed="rId2"/>
          <a:srcRect l="14287" t="42158" r="69615" b="52926"/>
          <a:stretch/>
        </p:blipFill>
        <p:spPr>
          <a:xfrm>
            <a:off x="4807528" y="5153891"/>
            <a:ext cx="3711392" cy="637309"/>
          </a:xfrm>
          <a:prstGeom prst="rect">
            <a:avLst/>
          </a:prstGeom>
        </p:spPr>
      </p:pic>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79017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 effect</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altLang="en-US" dirty="0">
                <a:solidFill>
                  <a:srgbClr val="202122"/>
                </a:solidFill>
                <a:latin typeface="Arial" panose="020B0604020202020204" pitchFamily="34" charset="0"/>
                <a:cs typeface="Arial" panose="020B0604020202020204" pitchFamily="34" charset="0"/>
              </a:rPr>
              <a:t>where  </a:t>
            </a:r>
            <a:r>
              <a:rPr lang="en-US" altLang="en-US" dirty="0" smtClean="0">
                <a:solidFill>
                  <a:srgbClr val="202122"/>
                </a:solidFill>
                <a:latin typeface="Arial" panose="020B0604020202020204" pitchFamily="34" charset="0"/>
                <a:cs typeface="Arial" panose="020B0604020202020204" pitchFamily="34" charset="0"/>
              </a:rPr>
              <a:t>-Av</a:t>
            </a:r>
            <a:r>
              <a:rPr lang="en-US" altLang="en-US" sz="5400" dirty="0">
                <a:solidFill>
                  <a:srgbClr val="202122"/>
                </a:solidFill>
                <a:latin typeface="Arial" panose="020B0604020202020204" pitchFamily="34" charset="0"/>
                <a:cs typeface="Arial" panose="020B0604020202020204" pitchFamily="34" charset="0"/>
              </a:rPr>
              <a:t> </a:t>
            </a:r>
            <a:r>
              <a:rPr lang="en-US" altLang="en-US" dirty="0">
                <a:solidFill>
                  <a:srgbClr val="202122"/>
                </a:solidFill>
                <a:latin typeface="Arial" panose="020B0604020202020204" pitchFamily="34" charset="0"/>
                <a:cs typeface="Arial" panose="020B0604020202020204" pitchFamily="34" charset="0"/>
              </a:rPr>
              <a:t>is the voltage gain of the inverting amplifier</a:t>
            </a:r>
            <a:r>
              <a:rPr lang="en-US" altLang="en-US" sz="3200" dirty="0"/>
              <a:t> </a:t>
            </a:r>
            <a:r>
              <a:rPr lang="en-US" altLang="en-US" sz="2500" dirty="0">
                <a:solidFill>
                  <a:srgbClr val="202122"/>
                </a:solidFill>
                <a:latin typeface="Arial" panose="020B0604020202020204" pitchFamily="34" charset="0"/>
                <a:cs typeface="Arial" panose="020B0604020202020204" pitchFamily="34" charset="0"/>
              </a:rPr>
              <a:t>(</a:t>
            </a:r>
            <a:r>
              <a:rPr lang="en-US" altLang="en-US" sz="3200" dirty="0" smtClean="0"/>
              <a:t>Av </a:t>
            </a:r>
            <a:r>
              <a:rPr lang="en-US" altLang="en-US" dirty="0" smtClean="0">
                <a:solidFill>
                  <a:srgbClr val="202122"/>
                </a:solidFill>
                <a:latin typeface="Arial" panose="020B0604020202020204" pitchFamily="34" charset="0"/>
                <a:cs typeface="Arial" panose="020B0604020202020204" pitchFamily="34" charset="0"/>
              </a:rPr>
              <a:t>positive</a:t>
            </a:r>
            <a:r>
              <a:rPr lang="en-US" altLang="en-US" dirty="0">
                <a:solidFill>
                  <a:srgbClr val="202122"/>
                </a:solidFill>
                <a:latin typeface="Arial" panose="020B0604020202020204" pitchFamily="34" charset="0"/>
                <a:cs typeface="Arial" panose="020B0604020202020204" pitchFamily="34" charset="0"/>
              </a:rPr>
              <a:t>) and </a:t>
            </a:r>
            <a:r>
              <a:rPr lang="en-US" altLang="en-US" dirty="0" smtClean="0">
                <a:solidFill>
                  <a:srgbClr val="202122"/>
                </a:solidFill>
                <a:latin typeface="Arial" panose="020B0604020202020204" pitchFamily="34" charset="0"/>
                <a:cs typeface="Arial" panose="020B0604020202020204" pitchFamily="34" charset="0"/>
              </a:rPr>
              <a:t>C is </a:t>
            </a:r>
            <a:r>
              <a:rPr lang="en-US" altLang="en-US" dirty="0">
                <a:solidFill>
                  <a:srgbClr val="202122"/>
                </a:solidFill>
                <a:latin typeface="Arial" panose="020B0604020202020204" pitchFamily="34" charset="0"/>
                <a:cs typeface="Arial" panose="020B0604020202020204" pitchFamily="34" charset="0"/>
              </a:rPr>
              <a:t>the feedback capacitance</a:t>
            </a:r>
            <a:r>
              <a:rPr lang="en-US" altLang="en-US" sz="3200" dirty="0"/>
              <a:t> </a:t>
            </a:r>
            <a:endParaRPr lang="en-US" altLang="en-US" dirty="0">
              <a:solidFill>
                <a:srgbClr val="202122"/>
              </a:solidFill>
              <a:latin typeface="Arial" panose="020B0604020202020204" pitchFamily="34" charset="0"/>
              <a:cs typeface="Arial" panose="020B0604020202020204" pitchFamily="34" charset="0"/>
            </a:endParaRPr>
          </a:p>
          <a:p>
            <a:endParaRPr lang="en-US" dirty="0" smtClean="0"/>
          </a:p>
          <a:p>
            <a:r>
              <a:rPr lang="en-US" dirty="0" smtClean="0"/>
              <a:t>Although </a:t>
            </a:r>
            <a:r>
              <a:rPr lang="en-US" dirty="0"/>
              <a:t>the term Miller effect normally refers to capacitance, any impedance connected between the input and another node exhibiting gain can modify the amplifier input impedance via this effect. These properties of the Miller effect are generalized in the Miller theorem. The Miller capacitance due to parasitic capacitance between the output and input of active devices like transistors and vacuum tubes is a major factor limiting their gain at high frequencies. Miller capacitance was identified in 1920 in triode vacuum tubes by John Milton Miller.</a:t>
            </a:r>
          </a:p>
        </p:txBody>
      </p:sp>
      <p:sp>
        <p:nvSpPr>
          <p:cNvPr id="13" name="AutoShape 10" descr="-A_{v}"/>
          <p:cNvSpPr>
            <a:spLocks noChangeAspect="1" noChangeArrowheads="1"/>
          </p:cNvSpPr>
          <p:nvPr/>
        </p:nvSpPr>
        <p:spPr bwMode="auto">
          <a:xfrm>
            <a:off x="506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A_{v}"/>
          <p:cNvSpPr>
            <a:spLocks noChangeAspect="1" noChangeArrowheads="1"/>
          </p:cNvSpPr>
          <p:nvPr/>
        </p:nvSpPr>
        <p:spPr bwMode="auto">
          <a:xfrm>
            <a:off x="1698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C"/>
          <p:cNvSpPr>
            <a:spLocks noChangeAspect="1" noChangeArrowheads="1"/>
          </p:cNvSpPr>
          <p:nvPr/>
        </p:nvSpPr>
        <p:spPr bwMode="auto">
          <a:xfrm>
            <a:off x="1057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77288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normAutofit/>
          </a:bodyPr>
          <a:lstStyle/>
          <a:p>
            <a:r>
              <a:rPr lang="en-US" dirty="0" smtClean="0"/>
              <a:t>Cascade amplifier </a:t>
            </a:r>
          </a:p>
          <a:p>
            <a:r>
              <a:rPr lang="en-US" dirty="0" smtClean="0"/>
              <a:t>The Amplifier pass band </a:t>
            </a:r>
          </a:p>
          <a:p>
            <a:r>
              <a:rPr lang="en-US" dirty="0" smtClean="0"/>
              <a:t>The frequency plot </a:t>
            </a:r>
          </a:p>
          <a:p>
            <a:r>
              <a:rPr lang="en-US" dirty="0" smtClean="0"/>
              <a:t>Low frequency plot </a:t>
            </a:r>
          </a:p>
          <a:p>
            <a:r>
              <a:rPr lang="en-US" dirty="0" smtClean="0"/>
              <a:t>The un-bypassed emitter resistor </a:t>
            </a:r>
          </a:p>
          <a:p>
            <a:r>
              <a:rPr lang="en-US" dirty="0" smtClean="0"/>
              <a:t>The Miller Effect </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06976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Cascade</a:t>
            </a:r>
            <a:r>
              <a:rPr lang="en-US" dirty="0">
                <a:latin typeface="Times New Roman" panose="02020603050405020304" pitchFamily="18" charset="0"/>
                <a:cs typeface="Times New Roman" panose="02020603050405020304" pitchFamily="18" charset="0"/>
              </a:rPr>
              <a:t> amplifier </a:t>
            </a:r>
          </a:p>
        </p:txBody>
      </p:sp>
      <p:sp>
        <p:nvSpPr>
          <p:cNvPr id="3" name="Content Placeholder 2"/>
          <p:cNvSpPr>
            <a:spLocks noGrp="1"/>
          </p:cNvSpPr>
          <p:nvPr>
            <p:ph idx="1"/>
          </p:nvPr>
        </p:nvSpPr>
        <p:spPr>
          <a:xfrm>
            <a:off x="1239611" y="2280633"/>
            <a:ext cx="10018713" cy="3124201"/>
          </a:xfrm>
        </p:spPr>
        <p:txBody>
          <a:bodyPr/>
          <a:lstStyle/>
          <a:p>
            <a:pPr algn="just"/>
            <a:r>
              <a:rPr lang="en-US" dirty="0">
                <a:solidFill>
                  <a:schemeClr val="tx1">
                    <a:lumMod val="95000"/>
                    <a:lumOff val="5000"/>
                  </a:schemeClr>
                </a:solidFill>
                <a:latin typeface="Times New Roman" panose="02020603050405020304" pitchFamily="18" charset="0"/>
                <a:cs typeface="Times New Roman" panose="02020603050405020304" pitchFamily="18" charset="0"/>
              </a:rPr>
              <a:t>A cascade amplifier is a two-port network designed with amplifiers which are connected in series when every amplifier transmits its o/p to the second amplifiers input in a daisy chain. The problem in measuring the gain of the cascaded stage is the non-perfect coupling among two stages because of loading. The two stages of cascaded CE (common-emitter) </a:t>
            </a:r>
          </a:p>
        </p:txBody>
      </p:sp>
      <p:pic>
        <p:nvPicPr>
          <p:cNvPr id="4" name="Picture 3"/>
          <p:cNvPicPr>
            <a:picLocks noChangeAspect="1"/>
          </p:cNvPicPr>
          <p:nvPr/>
        </p:nvPicPr>
        <p:blipFill rotWithShape="1">
          <a:blip r:embed="rId2"/>
          <a:srcRect l="19331" t="29473" r="41795" b="41968"/>
          <a:stretch/>
        </p:blipFill>
        <p:spPr>
          <a:xfrm>
            <a:off x="6641249" y="4765183"/>
            <a:ext cx="4739425" cy="1957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68487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amplifier is used to enhance the strength of a signal in a TV receiver. In this amplifier, the primary stage of the amplifier can be connected to the secondary stage of the amplifier. To build a practical electronic system, a single-stage amplifier is not enough</a:t>
            </a:r>
            <a:r>
              <a:rPr lang="en-US" dirty="0" smtClean="0"/>
              <a:t>.</a:t>
            </a:r>
            <a:endParaRPr lang="en-US" dirty="0"/>
          </a:p>
          <a:p>
            <a:r>
              <a:rPr lang="en-US" dirty="0"/>
              <a:t>Even though the amplifier’s gain mainly depends on parameters of the device as well as components of the circuit, there exists a higher limit of gain which can be attained from a single-stage amplifier. Therefore, the gain of this amplifier cannot be sufficient in practical application</a:t>
            </a:r>
            <a:r>
              <a:rPr lang="en-US" dirty="0" smtClean="0"/>
              <a:t>.</a:t>
            </a:r>
          </a:p>
          <a:p>
            <a:r>
              <a:rPr lang="en-US" dirty="0"/>
              <a:t>To conquer this trouble, we require this amplifier’s two or more stages to amplify the overall amplifier’s voltage gain. As above one stage is used within series it is named as a multi-stage amplifier. The main drawback of the cascade amplifier is when several stages increases then the bandwidth will decrease.</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414185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Cascade amplifier  </a:t>
            </a:r>
          </a:p>
        </p:txBody>
      </p:sp>
      <p:sp>
        <p:nvSpPr>
          <p:cNvPr id="3" name="Content Placeholder 2"/>
          <p:cNvSpPr>
            <a:spLocks noGrp="1"/>
          </p:cNvSpPr>
          <p:nvPr>
            <p:ph idx="1"/>
          </p:nvPr>
        </p:nvSpPr>
        <p:spPr/>
        <p:txBody>
          <a:bodyPr/>
          <a:lstStyle/>
          <a:p>
            <a:pPr fontAlgn="base"/>
            <a:r>
              <a:rPr lang="en-US" dirty="0"/>
              <a:t>This amplifier is used in tuned RF amplifiers within television circuits.</a:t>
            </a:r>
          </a:p>
          <a:p>
            <a:pPr fontAlgn="base"/>
            <a:r>
              <a:rPr lang="en-US" dirty="0"/>
              <a:t>This amplifier can also be used as a wideband amplifier.</a:t>
            </a:r>
          </a:p>
          <a:p>
            <a:pPr fontAlgn="base"/>
            <a:r>
              <a:rPr lang="en-US" dirty="0"/>
              <a:t>The isolation offered among input &amp; output with these amplifiers is extremely high.</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30105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Amplifier pass band </a:t>
            </a:r>
            <a:br>
              <a:rPr lang="en-US" dirty="0"/>
            </a:br>
            <a:endParaRPr lang="en-US" dirty="0"/>
          </a:p>
        </p:txBody>
      </p:sp>
      <p:sp>
        <p:nvSpPr>
          <p:cNvPr id="3" name="Content Placeholder 2"/>
          <p:cNvSpPr>
            <a:spLocks noGrp="1"/>
          </p:cNvSpPr>
          <p:nvPr>
            <p:ph idx="1"/>
          </p:nvPr>
        </p:nvSpPr>
        <p:spPr/>
        <p:txBody>
          <a:bodyPr/>
          <a:lstStyle/>
          <a:p>
            <a:r>
              <a:rPr lang="en-US" dirty="0"/>
              <a:t>A band pass filter is an amplifier stage design to pass a range of frequencies while rejecting frequencies outside the upper and lower limits of the pass band. These filters can be made by combining the first order low pass and high pass filters</a:t>
            </a:r>
            <a:r>
              <a:rPr lang="en-US" dirty="0" smtClean="0"/>
              <a:t>.</a:t>
            </a:r>
          </a:p>
          <a:p>
            <a:r>
              <a:rPr lang="en-US" dirty="0"/>
              <a:t>The principal characteristic of a </a:t>
            </a:r>
            <a:r>
              <a:rPr lang="en-US" b="1" dirty="0"/>
              <a:t>Band Pass Filter</a:t>
            </a:r>
            <a:r>
              <a:rPr lang="en-US" dirty="0"/>
              <a:t> or any filter for that matter, is its ability to pass frequencies relatively </a:t>
            </a:r>
            <a:r>
              <a:rPr lang="en-US" dirty="0" err="1"/>
              <a:t>unattenuated</a:t>
            </a:r>
            <a:r>
              <a:rPr lang="en-US" dirty="0"/>
              <a:t> over a specified band or spread of frequencies called the “Pass Band”.</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83866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dirty="0"/>
              <a:t>For a low pass filter this pass band starts from 0Hz or DC and continues up to the specified cut-off frequency point at -3dB down from the maximum pass band gain. Equally, for a high pass filter the pass band starts from this -3dB cut-off frequency and continues up to infinity or the maximum open loop gain for an active filter.</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90732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3796" t="32532" r="42864" b="56750"/>
          <a:stretch/>
        </p:blipFill>
        <p:spPr>
          <a:xfrm>
            <a:off x="2575775" y="2717442"/>
            <a:ext cx="7039802" cy="978794"/>
          </a:xfrm>
          <a:prstGeom prst="rect">
            <a:avLst/>
          </a:prstGeom>
        </p:spPr>
      </p:pic>
      <p:pic>
        <p:nvPicPr>
          <p:cNvPr id="5" name="Picture 4"/>
          <p:cNvPicPr>
            <a:picLocks noChangeAspect="1"/>
          </p:cNvPicPr>
          <p:nvPr/>
        </p:nvPicPr>
        <p:blipFill rotWithShape="1">
          <a:blip r:embed="rId3"/>
          <a:srcRect l="9507" t="21393" r="42852" b="38587"/>
          <a:stretch/>
        </p:blipFill>
        <p:spPr>
          <a:xfrm>
            <a:off x="2575775" y="3975279"/>
            <a:ext cx="7039802" cy="2743200"/>
          </a:xfrm>
          <a:prstGeom prst="rect">
            <a:avLst/>
          </a:prstGeom>
        </p:spPr>
      </p:pic>
      <p:sp>
        <p:nvSpPr>
          <p:cNvPr id="3" name="Footer Placeholder 2"/>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50155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This cascading together of the individual low and high pass passive filters produces a low “Q-factor” type filter circuit which has a wide pass band. The first stage of the filter will be the high pass stage that uses the capacitor to block any DC biasing from the source. This design has the advantage of producing a relatively flat asymmetrical pass band frequency response with one half representing the low pass response and the other half representing high pass response as shown.</a:t>
            </a:r>
          </a:p>
        </p:txBody>
      </p:sp>
      <p:pic>
        <p:nvPicPr>
          <p:cNvPr id="4" name="Picture 3"/>
          <p:cNvPicPr>
            <a:picLocks noChangeAspect="1"/>
          </p:cNvPicPr>
          <p:nvPr/>
        </p:nvPicPr>
        <p:blipFill rotWithShape="1">
          <a:blip r:embed="rId2"/>
          <a:srcRect l="14578" t="47886" r="42535" b="33889"/>
          <a:stretch/>
        </p:blipFill>
        <p:spPr>
          <a:xfrm>
            <a:off x="5615188" y="5486401"/>
            <a:ext cx="5228823" cy="1249250"/>
          </a:xfrm>
          <a:prstGeom prst="rect">
            <a:avLst/>
          </a:prstGeom>
        </p:spPr>
      </p:pic>
      <p:sp>
        <p:nvSpPr>
          <p:cNvPr id="5" name="Footer Placeholder 4"/>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932853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35</TotalTime>
  <Words>915</Words>
  <Application>Microsoft Office PowerPoint</Application>
  <PresentationFormat>Widescreen</PresentationFormat>
  <Paragraphs>69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Times New Roman</vt:lpstr>
      <vt:lpstr>Parallax</vt:lpstr>
      <vt:lpstr>Amplifiers and their Frequency Response</vt:lpstr>
      <vt:lpstr>Content </vt:lpstr>
      <vt:lpstr>Cascade amplifier </vt:lpstr>
      <vt:lpstr>Cont </vt:lpstr>
      <vt:lpstr>Applications of Cascade amplifier  </vt:lpstr>
      <vt:lpstr>The Amplifier pass band  </vt:lpstr>
      <vt:lpstr>Cont </vt:lpstr>
      <vt:lpstr>PowerPoint Presentation</vt:lpstr>
      <vt:lpstr>Cont..</vt:lpstr>
      <vt:lpstr>Frequency plot </vt:lpstr>
      <vt:lpstr>Bypass resistor</vt:lpstr>
      <vt:lpstr>purpose of the Unbypassed emitter resistor</vt:lpstr>
      <vt:lpstr>What are the effects of an unbypassed emitter resistor?</vt:lpstr>
      <vt:lpstr>Miller effect</vt:lpstr>
      <vt:lpstr>Miller effect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Amplifiers and their Frequency Response</dc:title>
  <dc:creator>Akash Academy</dc:creator>
  <cp:lastModifiedBy>Akash Academy</cp:lastModifiedBy>
  <cp:revision>29</cp:revision>
  <dcterms:created xsi:type="dcterms:W3CDTF">2020-08-24T06:30:29Z</dcterms:created>
  <dcterms:modified xsi:type="dcterms:W3CDTF">2020-08-24T07:42:18Z</dcterms:modified>
</cp:coreProperties>
</file>